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71807-64C9-4BBF-B117-21DEA474CC3D}" type="datetimeFigureOut">
              <a:rPr lang="en-US" smtClean="0"/>
              <a:t>9/4/2014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00E52-228B-4C0B-A0EA-A93EDA95A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E07A9EA-719F-40E4-87DF-FBE21889DED6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05BEB-2AE4-47C5-9BB4-6718DD900371}" type="slidenum">
              <a:rPr lang="en-US"/>
              <a:pPr/>
              <a:t>3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1501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0D5A23-BDC6-479A-9F29-85C3B3C86C50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4C5C7-6E22-419A-AFC1-5263DD9B6007}" type="slidenum">
              <a:rPr lang="en-US"/>
              <a:pPr/>
              <a:t>28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80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BF128D0-00EA-423A-B65B-28905F0E276F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2E03E-4D39-4657-BB6D-37C19A1A8466}" type="slidenum">
              <a:rPr lang="en-US"/>
              <a:pPr/>
              <a:t>29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28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7ADD2D-1ECF-4378-B02D-6532B7D7A89E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948D9F-FD4F-4916-B575-5B12AE9871C0}" type="slidenum">
              <a:rPr lang="en-US"/>
              <a:pPr/>
              <a:t>30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24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E9FD36-D8B3-4EAD-B775-4F71321FF711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D642A-67D8-46CB-A030-5335646328C6}" type="slidenum">
              <a:rPr lang="en-US"/>
              <a:pPr/>
              <a:t>31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436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03446A4-07C4-4203-BF6C-49363486763F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2DB62-A7CD-45CD-B0B6-38CD7FF694AC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04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B6242F-12C4-48F0-B24F-AA01A3A56A54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05BD4-C23C-4FD4-A00A-BEA8DFE471E3}" type="slidenum">
              <a:rPr lang="en-US"/>
              <a:pPr/>
              <a:t>38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760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3060A1-AA0D-47D9-A40C-407F9721861D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7690B-9530-41F1-8344-DE90C6D7F059}" type="slidenum">
              <a:rPr lang="en-US"/>
              <a:pPr/>
              <a:t>39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941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EFCE21-A9E8-4B8F-9B51-AC6F13C55895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A89AAB-3B43-4CA2-94F4-CD6F9034C78D}" type="slidenum">
              <a:rPr lang="en-US"/>
              <a:pPr/>
              <a:t>40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22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93EAC13-9EE5-4C24-B6B7-22061CA6FF9A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37F69-E268-4244-9A42-DED6EBC37F9F}" type="slidenum">
              <a:rPr lang="en-US"/>
              <a:pPr/>
              <a:t>41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5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765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1BC9943-D2D1-4666-AD26-4A50696FF73F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DD29A-3335-4FC0-ACEC-47DDB63CB455}" type="slidenum">
              <a:rPr lang="en-US"/>
              <a:pPr/>
              <a:t>42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313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0888"/>
            <a:ext cx="494506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162220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FEFC3D-CE88-4DCB-9313-824DC58874F2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10DBD-21D1-4EA5-A33F-BD2790922C4F}" type="slidenum">
              <a:rPr lang="en-US"/>
              <a:pPr/>
              <a:t>49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ChangeArrowheads="1"/>
          </p:cNvSpPr>
          <p:nvPr/>
        </p:nvSpPr>
        <p:spPr bwMode="auto">
          <a:xfrm>
            <a:off x="3760788" y="0"/>
            <a:ext cx="2921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September 98</a:t>
            </a: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auto">
          <a:xfrm>
            <a:off x="3760788" y="9405938"/>
            <a:ext cx="29210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 anchor="b"/>
          <a:lstStyle/>
          <a:p>
            <a:pPr algn="r"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77</a:t>
            </a:r>
          </a:p>
        </p:txBody>
      </p:sp>
      <p:sp>
        <p:nvSpPr>
          <p:cNvPr id="643076" name="Rectangle 4"/>
          <p:cNvSpPr>
            <a:spLocks noChangeArrowheads="1"/>
          </p:cNvSpPr>
          <p:nvPr/>
        </p:nvSpPr>
        <p:spPr bwMode="auto">
          <a:xfrm>
            <a:off x="0" y="9405938"/>
            <a:ext cx="29178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3077" name="Rectangle 5"/>
          <p:cNvSpPr>
            <a:spLocks noChangeArrowheads="1"/>
          </p:cNvSpPr>
          <p:nvPr/>
        </p:nvSpPr>
        <p:spPr bwMode="auto">
          <a:xfrm>
            <a:off x="0" y="0"/>
            <a:ext cx="2917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defTabSz="966788">
              <a:lnSpc>
                <a:spcPct val="100000"/>
              </a:lnSpc>
            </a:pPr>
            <a:r>
              <a:rPr kumimoji="0" lang="en-US" sz="1300">
                <a:solidFill>
                  <a:schemeClr val="tx1"/>
                </a:solidFill>
                <a:effectLst/>
                <a:latin typeface="Times New Roman" pitchFamily="18" charset="0"/>
              </a:rPr>
              <a:t>Chapter Name</a:t>
            </a:r>
          </a:p>
        </p:txBody>
      </p:sp>
      <p:sp>
        <p:nvSpPr>
          <p:cNvPr id="6430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</p:spPr>
      </p:sp>
      <p:sp>
        <p:nvSpPr>
          <p:cNvPr id="643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22338" y="4702175"/>
            <a:ext cx="4837112" cy="44704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 defTabSz="7620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016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F99AD-94F2-4D11-8016-4EDCBAA89D2A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B55C6-9E9A-4C5E-8243-904AF95F49ED}" type="slidenum">
              <a:rPr lang="en-US"/>
              <a:pPr/>
              <a:t>50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752475"/>
            <a:ext cx="4941888" cy="3706813"/>
          </a:xfrm>
          <a:ln cap="flat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5655" tIns="46988" rIns="95655" bIns="46988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77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7334C5-10C5-49C2-AAC6-B978962D0615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15303-749E-4F62-A13D-B2D72AE38213}" type="slidenum">
              <a:rPr lang="en-US"/>
              <a:pPr/>
              <a:t>51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744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533C226-D8F3-4312-BD08-7DAECD92C6FF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1276C-A120-4C3A-B652-19C707C8D006}" type="slidenum">
              <a:rPr lang="en-US"/>
              <a:pPr/>
              <a:t>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2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74A038-378E-433B-BC31-2F54A84BF403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98DC5-1BFF-4BE5-A4F7-D14C815EB8E2}" type="slidenum">
              <a:rPr lang="en-US"/>
              <a:pPr/>
              <a:t>16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3BB6F82-EE37-4287-B6B8-E591DF304F95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114F3A-AD10-4605-92DB-9F2FFDA1C09E}" type="slidenum">
              <a:rPr lang="en-US"/>
              <a:pPr/>
              <a:t>21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696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B662FF-72A3-4771-9C15-5C50738274B8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01679-5E43-4A02-92B3-427E0EB2ED17}" type="slidenum">
              <a:rPr lang="en-US"/>
              <a:pPr/>
              <a:t>22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062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25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139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C4945-D2C5-4040-9486-C292FC628965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3923C-E322-4D36-994F-1A44340BEB2E}" type="slidenum">
              <a:rPr lang="en-US"/>
              <a:pPr/>
              <a:t>26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60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032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7B792C-AAA7-49BA-A215-27D20EC14667}" type="datetime1">
              <a:rPr lang="en-US"/>
              <a:pPr/>
              <a:t>9/4/2014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844C8-3314-450E-9CC7-20F0FC6BFE4D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61" tIns="48331" rIns="96661" bIns="48331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231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49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5A75EB7-FEB0-48BA-B3F0-B1183C98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2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6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81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Database Transactions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Transaction Management and Concurrency Control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24" name="Text Placeholder 10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89886" y="4272361"/>
            <a:ext cx="4608512" cy="2160240"/>
            <a:chOff x="3923928" y="4365104"/>
            <a:chExt cx="4608512" cy="2160240"/>
          </a:xfrm>
        </p:grpSpPr>
        <p:pic>
          <p:nvPicPr>
            <p:cNvPr id="1026" name="Picture 2" descr="database, storage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4509120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t, cardbox, full, trash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715272"/>
              <a:ext cx="1435224" cy="143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sers ico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365104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ata, transport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404664"/>
            <a:ext cx="223776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olourbox.com/preview/4241086-651826-hand-holding-pen-on-a-financial-repo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4899" y="404664"/>
            <a:ext cx="3541557" cy="164620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r>
              <a:rPr lang="en-US" dirty="0" smtClean="0"/>
              <a:t>Modern DBMS </a:t>
            </a:r>
            <a:r>
              <a:rPr lang="en-US" dirty="0"/>
              <a:t>servers have built-in transaction support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“ACID”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E.g. MS SQL Server, Oracle, MySQL, …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pic>
        <p:nvPicPr>
          <p:cNvPr id="3076" name="Picture 4" descr="http://www.icondig.com/data/icons/REALVISTA/database/png/400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832" y="3717032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443" y="4186386"/>
            <a:ext cx="423703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63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 </a:t>
            </a:r>
            <a:r>
              <a:rPr lang="en-US" dirty="0" smtClean="0"/>
              <a:t>means that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</a:t>
            </a:r>
            <a:r>
              <a:rPr lang="en-US" dirty="0" smtClean="0"/>
              <a:t>whole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the </a:t>
            </a:r>
            <a:r>
              <a:rPr lang="en-US" dirty="0" smtClean="0"/>
              <a:t>operations </a:t>
            </a:r>
            <a:r>
              <a:rPr lang="en-US" dirty="0"/>
              <a:t>are performed or none of </a:t>
            </a:r>
            <a:r>
              <a:rPr lang="en-US" dirty="0" smtClean="0"/>
              <a:t>them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</a:t>
            </a:r>
            <a:r>
              <a:rPr lang="en-US" dirty="0" smtClean="0"/>
              <a:t>accounts</a:t>
            </a:r>
            <a:endParaRPr lang="en-US" dirty="0"/>
          </a:p>
          <a:p>
            <a:pPr lvl="2">
              <a:spcBef>
                <a:spcPct val="30000"/>
              </a:spcBef>
            </a:pPr>
            <a:r>
              <a:rPr lang="en-US" dirty="0"/>
              <a:t>Either withdraw </a:t>
            </a:r>
            <a:r>
              <a:rPr lang="en-US" dirty="0" smtClean="0"/>
              <a:t>+ deposit </a:t>
            </a:r>
            <a:r>
              <a:rPr lang="en-US" dirty="0"/>
              <a:t>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</a:t>
            </a:r>
            <a:r>
              <a:rPr lang="en-US" dirty="0" smtClean="0"/>
              <a:t>the DB </a:t>
            </a:r>
            <a:r>
              <a:rPr lang="en-US" dirty="0"/>
              <a:t>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052736"/>
            <a:ext cx="1512168" cy="11360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99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 </a:t>
            </a:r>
            <a:r>
              <a:rPr lang="en-US" dirty="0" smtClean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break the rules of 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 smtClean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sz="3200" dirty="0" smtClean="0"/>
              <a:t>Transaction cannot end with</a:t>
            </a:r>
            <a:br>
              <a:rPr lang="en-US" sz="3200" dirty="0" smtClean="0"/>
            </a:br>
            <a:r>
              <a:rPr lang="en-US" sz="3200" dirty="0" smtClean="0"/>
              <a:t>a duplicate primary key in a table</a:t>
            </a:r>
            <a:endParaRPr lang="en-US" sz="3200" dirty="0"/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5187867"/>
            <a:ext cx="1584176" cy="1193461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84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 </a:t>
            </a:r>
            <a:r>
              <a:rPr lang="en-US" dirty="0" smtClean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Transactions don’t see other</a:t>
            </a:r>
            <a:br>
              <a:rPr lang="en-US" dirty="0" smtClean="0"/>
            </a:br>
            <a:r>
              <a:rPr lang="en-US" dirty="0" smtClean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level defines how deep</a:t>
            </a:r>
            <a:br>
              <a:rPr lang="en-US" dirty="0" smtClean="0"/>
            </a:br>
            <a:r>
              <a:rPr lang="en-US" dirty="0" smtClean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Manager can see the transferred funds on one account or the other, but never on both</a:t>
            </a:r>
            <a:endParaRPr lang="en-US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7300664" y="2353047"/>
            <a:ext cx="1447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53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Durability </a:t>
            </a:r>
            <a:r>
              <a:rPr lang="en-US" dirty="0" smtClean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transaction is committed</a:t>
            </a:r>
            <a:br>
              <a:rPr lang="en-US" dirty="0" smtClean="0"/>
            </a:br>
            <a:r>
              <a:rPr lang="en-US" dirty="0" smtClean="0"/>
              <a:t>it becomes persistent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Transaction stays persistent (no data is lost)</a:t>
            </a:r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1047277"/>
            <a:ext cx="1800200" cy="19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51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ACID Transactions and </a:t>
            </a:r>
            <a:r>
              <a:rPr lang="en-US" sz="3600" dirty="0" smtClean="0"/>
              <a:t>RDBMS</a:t>
            </a:r>
            <a:endParaRPr lang="bg-BG" sz="3600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47184"/>
          </a:xfrm>
        </p:spPr>
        <p:txBody>
          <a:bodyPr/>
          <a:lstStyle/>
          <a:p>
            <a:r>
              <a:rPr lang="en-US" dirty="0" smtClean="0"/>
              <a:t>Modern RDBMS </a:t>
            </a:r>
            <a:r>
              <a:rPr lang="en-US" dirty="0"/>
              <a:t>servers are transactional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Microsoft SQL </a:t>
            </a:r>
            <a:r>
              <a:rPr lang="en-US" dirty="0" smtClean="0"/>
              <a:t>Server, Oracle Database, PostgreSQL, </a:t>
            </a:r>
            <a:r>
              <a:rPr lang="en-US" dirty="0" err="1" smtClean="0"/>
              <a:t>FirebirdSQL</a:t>
            </a:r>
            <a:r>
              <a:rPr lang="en-US" dirty="0" smtClean="0"/>
              <a:t>, …</a:t>
            </a:r>
          </a:p>
          <a:p>
            <a:r>
              <a:rPr lang="en-US" dirty="0"/>
              <a:t>All of the above servers support ACID transactions</a:t>
            </a:r>
          </a:p>
          <a:p>
            <a:pPr lvl="1"/>
            <a:r>
              <a:rPr lang="en-US" dirty="0"/>
              <a:t>MySQL can also run in ACID mode (InnoDB)</a:t>
            </a:r>
            <a:endParaRPr lang="bg-BG" dirty="0"/>
          </a:p>
          <a:p>
            <a:r>
              <a:rPr lang="en-US" dirty="0" smtClean="0"/>
              <a:t>Most cloud databases are transactional as well</a:t>
            </a:r>
            <a:endParaRPr lang="en-US" dirty="0"/>
          </a:p>
          <a:p>
            <a:pPr lvl="1"/>
            <a:r>
              <a:rPr lang="en-US" noProof="1" smtClean="0"/>
              <a:t>Amazon SimpleDB, AppEngine Datastore, Azure Tables, MongoDB, …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8106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4829" y="620688"/>
            <a:ext cx="5471468" cy="25703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Managing Transactions in </a:t>
            </a:r>
            <a:r>
              <a:rPr lang="en-US" dirty="0">
                <a:solidFill>
                  <a:schemeClr val="tx1"/>
                </a:solidFill>
              </a:rPr>
              <a:t>SQL Language</a:t>
            </a:r>
          </a:p>
        </p:txBody>
      </p:sp>
      <p:pic>
        <p:nvPicPr>
          <p:cNvPr id="10242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880" y="3469728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ocument, file, sq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48" y="3212976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87512"/>
            <a:ext cx="8435975" cy="5832648"/>
          </a:xfrm>
        </p:spPr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</a:t>
            </a:r>
            <a:r>
              <a:rPr lang="en-US" dirty="0" smtClean="0"/>
              <a:t>RDBMS use </a:t>
            </a:r>
            <a:r>
              <a:rPr lang="en-US" dirty="0"/>
              <a:t>implicit </a:t>
            </a:r>
            <a:r>
              <a:rPr lang="en-US" dirty="0" smtClean="0"/>
              <a:t>start, e.g. Oracle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Ending </a:t>
            </a:r>
            <a:r>
              <a:rPr lang="en-US" dirty="0"/>
              <a:t>a transaction</a:t>
            </a:r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Complete </a:t>
            </a:r>
            <a:r>
              <a:rPr lang="en-US" dirty="0"/>
              <a:t>a successful transaction </a:t>
            </a:r>
            <a:r>
              <a:rPr lang="en-US" dirty="0" smtClean="0"/>
              <a:t>and persist all changes made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3328"/>
            <a:ext cx="7086600" cy="838200"/>
          </a:xfrm>
        </p:spPr>
        <p:txBody>
          <a:bodyPr/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</a:t>
            </a:r>
            <a:br>
              <a:rPr lang="en-US" sz="3800" dirty="0" smtClean="0"/>
            </a:br>
            <a:r>
              <a:rPr lang="en-US" sz="3800" dirty="0" smtClean="0"/>
              <a:t>SQL </a:t>
            </a:r>
            <a:r>
              <a:rPr lang="en-US" sz="3800" dirty="0"/>
              <a:t>Server: Example</a:t>
            </a:r>
            <a:endParaRPr lang="bg-BG" sz="3800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96752"/>
            <a:ext cx="8686800" cy="55088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779463" y="1824236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Balance decimal NOT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NULL)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755650" y="4077072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 TRAN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i="1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i="1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i="1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5496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8640"/>
            <a:ext cx="7086600" cy="838200"/>
          </a:xfrm>
        </p:spPr>
        <p:txBody>
          <a:bodyPr/>
          <a:lstStyle/>
          <a:p>
            <a:r>
              <a:rPr lang="en-US" sz="3800"/>
              <a:t>Transactions </a:t>
            </a:r>
            <a:r>
              <a:rPr lang="en-US" sz="3800" smtClean="0"/>
              <a:t>in</a:t>
            </a:r>
            <a:br>
              <a:rPr lang="en-US" sz="3800" smtClean="0"/>
            </a:br>
            <a:r>
              <a:rPr lang="en-US" sz="3800" smtClean="0"/>
              <a:t>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467544" y="1196752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END;</a:t>
            </a:r>
            <a:endParaRPr lang="en-US" sz="18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19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35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78160"/>
            <a:ext cx="8686800" cy="5791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What is a Transaction?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ACID Transactions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Managing Transactions in SQL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Problems in DBMS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Concurrency Control Techniques</a:t>
            </a:r>
          </a:p>
          <a:p>
            <a:pPr marL="862013" lvl="1" indent="-514350">
              <a:lnSpc>
                <a:spcPct val="100000"/>
              </a:lnSpc>
            </a:pPr>
            <a:r>
              <a:rPr lang="en-US" sz="2700" dirty="0" smtClean="0"/>
              <a:t>Locking Strategies:</a:t>
            </a:r>
            <a:br>
              <a:rPr lang="en-US" sz="2700" dirty="0" smtClean="0"/>
            </a:br>
            <a:r>
              <a:rPr lang="en-US" sz="2700" dirty="0" smtClean="0"/>
              <a:t>Optimistic </a:t>
            </a:r>
            <a:r>
              <a:rPr lang="en-US" sz="2700" dirty="0"/>
              <a:t>vs. Pessimistic Locking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Transaction </a:t>
            </a:r>
            <a:r>
              <a:rPr lang="en-US" sz="2900" dirty="0"/>
              <a:t>Isolation Levels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/>
              <a:t>Transaction Log and Recovery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900" dirty="0" smtClean="0"/>
              <a:t>When </a:t>
            </a:r>
            <a:r>
              <a:rPr lang="en-US" sz="2900" dirty="0"/>
              <a:t>and How to Use Transactions</a:t>
            </a:r>
            <a:r>
              <a:rPr lang="en-US" sz="2900" dirty="0" smtClean="0"/>
              <a:t>?</a:t>
            </a:r>
            <a:endParaRPr lang="en-US" sz="2900" dirty="0"/>
          </a:p>
        </p:txBody>
      </p:sp>
      <p:pic>
        <p:nvPicPr>
          <p:cNvPr id="4" name="Picture 2" descr="database, storage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lourbox.com/preview/1595733-182629-pen-in-man-s-hand-on-financial-document-with-numbers-studio-sho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10" y="4653136"/>
            <a:ext cx="1935088" cy="12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a5UwMNN4XTA/Tm6cuvvgw2I/AAAAAAAAA3U/R8d2nlLME9Y/s1600/books3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201" y="1049874"/>
            <a:ext cx="1700270" cy="12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79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869905"/>
            <a:ext cx="7924800" cy="685800"/>
          </a:xfrm>
        </p:spPr>
        <p:txBody>
          <a:bodyPr/>
          <a:lstStyle/>
          <a:p>
            <a:r>
              <a:rPr lang="en-US" dirty="0" smtClean="0"/>
              <a:t>Transfer Funds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596184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wordsofward.files.wordpress.com/2010/01/money_transf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871" y="980728"/>
            <a:ext cx="5276850" cy="3463280"/>
          </a:xfrm>
          <a:prstGeom prst="roundRect">
            <a:avLst>
              <a:gd name="adj" fmla="val 3466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328" y="4964137"/>
            <a:ext cx="6695032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</a:t>
            </a:r>
            <a:r>
              <a:rPr lang="en-US" dirty="0" smtClean="0">
                <a:solidFill>
                  <a:schemeClr val="tx1"/>
                </a:solidFill>
              </a:rPr>
              <a:t>Problems in </a:t>
            </a:r>
            <a:r>
              <a:rPr lang="en-US" smtClean="0">
                <a:solidFill>
                  <a:schemeClr val="tx1"/>
                </a:solidFill>
              </a:rPr>
              <a:t>Database Systems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420" y="764704"/>
            <a:ext cx="4422812" cy="37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Transactions</a:t>
            </a:r>
            <a:endParaRPr lang="en-US" sz="3200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0728"/>
            <a:ext cx="8641655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 schedule </a:t>
            </a:r>
            <a:r>
              <a:rPr lang="en-US" dirty="0"/>
              <a:t>– the ideal case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Transactions execute one after another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No overlapping: users wait one another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scalable: doesn’t allow much concurrency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Conflicting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Two operations conflict if </a:t>
            </a:r>
            <a:r>
              <a:rPr lang="en-US" sz="2800" dirty="0" smtClean="0"/>
              <a:t>they:</a:t>
            </a:r>
            <a:endParaRPr lang="en-US" sz="28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are performed in different </a:t>
            </a:r>
            <a:r>
              <a:rPr lang="en-US" sz="2600" dirty="0"/>
              <a:t>transactions</a:t>
            </a:r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access </a:t>
            </a:r>
            <a:r>
              <a:rPr lang="en-US" sz="2600" dirty="0"/>
              <a:t>the same </a:t>
            </a:r>
            <a:r>
              <a:rPr lang="en-US" sz="2600" dirty="0" smtClean="0"/>
              <a:t>piece of data</a:t>
            </a:r>
            <a:endParaRPr lang="en-US" sz="2600" dirty="0"/>
          </a:p>
          <a:p>
            <a:pPr marL="1163638" lvl="2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 smtClean="0"/>
              <a:t>at </a:t>
            </a:r>
            <a:r>
              <a:rPr lang="en-US" sz="2600" dirty="0"/>
              <a:t>least one of the transactions does a write operation to that </a:t>
            </a:r>
            <a:r>
              <a:rPr lang="en-US" sz="2600" dirty="0" smtClean="0"/>
              <a:t>piece of data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77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Serial Schedule – Example </a:t>
            </a:r>
            <a:endParaRPr lang="en-US" sz="3800" dirty="0"/>
          </a:p>
        </p:txBody>
      </p:sp>
      <p:sp>
        <p:nvSpPr>
          <p:cNvPr id="557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968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:	Adds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$50</a:t>
            </a:r>
            <a:r>
              <a:rPr lang="en-US" sz="2800" dirty="0" smtClean="0"/>
              <a:t> </a:t>
            </a:r>
            <a:r>
              <a:rPr lang="en-US" sz="2800" dirty="0"/>
              <a:t>to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: Subtracts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$25</a:t>
            </a:r>
            <a:r>
              <a:rPr lang="en-US" sz="2800" dirty="0" smtClean="0"/>
              <a:t> </a:t>
            </a:r>
            <a:r>
              <a:rPr lang="en-US" sz="2800" dirty="0"/>
              <a:t>from the balance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onsolas" pitchFamily="49" charset="0"/>
                <a:cs typeface="Consolas" pitchFamily="49" charset="0"/>
              </a:rPr>
              <a:t>T1</a:t>
            </a:r>
            <a:r>
              <a:rPr lang="en-US" sz="2800" dirty="0"/>
              <a:t> completes before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T2</a:t>
            </a:r>
            <a:r>
              <a:rPr lang="en-US" sz="2800" dirty="0"/>
              <a:t> </a:t>
            </a:r>
            <a:r>
              <a:rPr lang="en-US" sz="2800" dirty="0" smtClean="0"/>
              <a:t>begins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 </a:t>
            </a:r>
            <a:r>
              <a:rPr lang="en-US" sz="2600" dirty="0"/>
              <a:t>concurrency problems</a:t>
            </a:r>
          </a:p>
        </p:txBody>
      </p:sp>
      <p:sp>
        <p:nvSpPr>
          <p:cNvPr id="36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23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0" y="3059876"/>
            <a:ext cx="755359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Transactions</a:t>
            </a:r>
            <a:endParaRPr lang="en-US" sz="3200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76064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Serializability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Want to get the effect of serial schedules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allow for more concurrency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Serializable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Equivalent to serial schedules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Produce same final result as serial schedule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mechanisms </a:t>
            </a:r>
            <a:r>
              <a:rPr lang="en-US" dirty="0"/>
              <a:t>can ensure serializability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Serializability is too expensive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Optimistic locking allows better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264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Problems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588375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A transaction updates an item, then fails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item is accessed by another transaction before </a:t>
            </a:r>
            <a:r>
              <a:rPr lang="en-US" dirty="0" smtClean="0"/>
              <a:t>the rollback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transaction </a:t>
            </a:r>
            <a:r>
              <a:rPr lang="en-US" dirty="0" smtClean="0">
                <a:sym typeface="Wingdings" pitchFamily="2" charset="2"/>
              </a:rPr>
              <a:t>reads invalid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Non-Repeatable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</a:t>
            </a:r>
            <a:r>
              <a:rPr lang="en-US" dirty="0"/>
              <a:t>reads </a:t>
            </a:r>
            <a:r>
              <a:rPr lang="en-US" dirty="0" smtClean="0"/>
              <a:t>the same item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different values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concurrent change in another transaction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430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</a:t>
            </a:r>
            <a:r>
              <a:rPr lang="en-US" smtClean="0"/>
              <a:t>Problems (2)</a:t>
            </a:r>
            <a:endParaRPr lang="en-US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1655" cy="57131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Problems from conflicting operations: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Phantom Read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transaction executes a query twice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And gets a different number of rows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Due to another transaction inserted new rows in the meantime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Update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Two transactions update the same item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second update overwrites the first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Last update wins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60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588375" cy="5500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Problems from conflicting operations: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Incorrect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transaction is calculating an aggregate function on some </a:t>
            </a:r>
            <a:r>
              <a:rPr lang="en-US" dirty="0" smtClean="0"/>
              <a:t>records</a:t>
            </a:r>
          </a:p>
          <a:p>
            <a:pPr lvl="3">
              <a:lnSpc>
                <a:spcPct val="90000"/>
              </a:lnSpc>
            </a:pPr>
            <a:r>
              <a:rPr lang="en-US" dirty="0" smtClean="0"/>
              <a:t>While </a:t>
            </a:r>
            <a:r>
              <a:rPr lang="en-US" dirty="0"/>
              <a:t>another transaction is updating them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The result is incorrect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records are aggregated before the updates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Some </a:t>
            </a:r>
            <a:r>
              <a:rPr lang="en-US" dirty="0" smtClean="0"/>
              <a:t>after the </a:t>
            </a:r>
            <a:r>
              <a:rPr lang="en-US" dirty="0"/>
              <a:t>updates</a:t>
            </a:r>
          </a:p>
          <a:p>
            <a:pPr lvl="3"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7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16632"/>
            <a:ext cx="7086600" cy="838200"/>
          </a:xfrm>
        </p:spPr>
        <p:txBody>
          <a:bodyPr/>
          <a:lstStyle/>
          <a:p>
            <a:r>
              <a:rPr lang="en-US" dirty="0"/>
              <a:t>Dirty Read </a:t>
            </a:r>
            <a:r>
              <a:rPr lang="en-US" dirty="0" smtClean="0"/>
              <a:t>– </a:t>
            </a:r>
            <a:r>
              <a:rPr lang="en-US" dirty="0"/>
              <a:t>Example </a:t>
            </a:r>
          </a:p>
        </p:txBody>
      </p:sp>
      <p:sp>
        <p:nvSpPr>
          <p:cNvPr id="640004" name="Text Box 4"/>
          <p:cNvSpPr txBox="1">
            <a:spLocks noChangeArrowheads="1"/>
          </p:cNvSpPr>
          <p:nvPr/>
        </p:nvSpPr>
        <p:spPr bwMode="auto">
          <a:xfrm>
            <a:off x="711646" y="5186516"/>
            <a:ext cx="640873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kumimoji="1" sz="30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2pPr>
            <a:lvl3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3pPr>
            <a:lvl4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4pPr>
            <a:lvl5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9pPr>
          </a:lstStyle>
          <a:p>
            <a:r>
              <a:rPr lang="en-US" dirty="0"/>
              <a:t>Update from T1 was rolled back, but T2 doesn’t know about it, so finally the balance is incorrect</a:t>
            </a:r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6902896" y="5325015"/>
            <a:ext cx="2133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b="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rPr>
              <a:t>T2 writes incorrect balance</a:t>
            </a:r>
          </a:p>
        </p:txBody>
      </p:sp>
      <p:sp>
        <p:nvSpPr>
          <p:cNvPr id="640042" name="Freeform 42"/>
          <p:cNvSpPr>
            <a:spLocks/>
          </p:cNvSpPr>
          <p:nvPr/>
        </p:nvSpPr>
        <p:spPr bwMode="auto">
          <a:xfrm>
            <a:off x="7551637" y="4743990"/>
            <a:ext cx="711746" cy="581025"/>
          </a:xfrm>
          <a:custGeom>
            <a:avLst/>
            <a:gdLst>
              <a:gd name="T0" fmla="*/ 447 w 584"/>
              <a:gd name="T1" fmla="*/ 412 h 412"/>
              <a:gd name="T2" fmla="*/ 510 w 584"/>
              <a:gd name="T3" fmla="*/ 88 h 412"/>
              <a:gd name="T4" fmla="*/ 0 w 584"/>
              <a:gd name="T5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412">
                <a:moveTo>
                  <a:pt x="447" y="412"/>
                </a:moveTo>
                <a:cubicBezTo>
                  <a:pt x="458" y="358"/>
                  <a:pt x="584" y="157"/>
                  <a:pt x="510" y="88"/>
                </a:cubicBezTo>
                <a:cubicBezTo>
                  <a:pt x="436" y="19"/>
                  <a:pt x="106" y="18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28</a:t>
            </a:fld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1" y="1034780"/>
            <a:ext cx="7553599" cy="4151736"/>
          </a:xfrm>
          <a:prstGeom prst="rect">
            <a:avLst/>
          </a:prstGeom>
        </p:spPr>
      </p:pic>
      <p:sp>
        <p:nvSpPr>
          <p:cNvPr id="640049" name="Text Box 49"/>
          <p:cNvSpPr txBox="1">
            <a:spLocks noChangeArrowheads="1"/>
          </p:cNvSpPr>
          <p:nvPr/>
        </p:nvSpPr>
        <p:spPr bwMode="auto">
          <a:xfrm>
            <a:off x="7443984" y="3100492"/>
            <a:ext cx="1547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0" lang="en-US" sz="1800" b="0" i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Uncommitted</a:t>
            </a:r>
          </a:p>
        </p:txBody>
      </p:sp>
      <p:sp>
        <p:nvSpPr>
          <p:cNvPr id="640050" name="Text Box 50"/>
          <p:cNvSpPr txBox="1">
            <a:spLocks noChangeArrowheads="1"/>
          </p:cNvSpPr>
          <p:nvPr/>
        </p:nvSpPr>
        <p:spPr bwMode="auto">
          <a:xfrm>
            <a:off x="7407621" y="4070400"/>
            <a:ext cx="1547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50000"/>
              </a:spcBef>
              <a:defRPr kumimoji="0" sz="1800" b="0" i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lumMod val="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defRPr>
            </a:lvl1pPr>
          </a:lstStyle>
          <a:p>
            <a:r>
              <a:rPr lang="en-US" dirty="0"/>
              <a:t>Undoes T1</a:t>
            </a:r>
          </a:p>
        </p:txBody>
      </p:sp>
    </p:spTree>
    <p:extLst>
      <p:ext uri="{BB962C8B-B14F-4D97-AF65-F5344CB8AC3E}">
        <p14:creationId xmlns:p14="http://schemas.microsoft.com/office/powerpoint/2010/main" val="14722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 – Example</a:t>
            </a:r>
          </a:p>
        </p:txBody>
      </p:sp>
      <p:sp>
        <p:nvSpPr>
          <p:cNvPr id="561155" name="Text Box 3"/>
          <p:cNvSpPr txBox="1">
            <a:spLocks noChangeArrowheads="1"/>
          </p:cNvSpPr>
          <p:nvPr/>
        </p:nvSpPr>
        <p:spPr bwMode="auto">
          <a:xfrm>
            <a:off x="6976294" y="5330854"/>
            <a:ext cx="17001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50000"/>
              </a:spcBef>
              <a:defRPr kumimoji="0" sz="2400" b="0" i="1">
                <a:solidFill>
                  <a:schemeClr val="tx2">
                    <a:lumMod val="20000"/>
                    <a:lumOff val="80000"/>
                  </a:schemeClr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Lost update</a:t>
            </a:r>
          </a:p>
        </p:txBody>
      </p:sp>
      <p:sp>
        <p:nvSpPr>
          <p:cNvPr id="561157" name="Text Box 5"/>
          <p:cNvSpPr txBox="1">
            <a:spLocks noChangeArrowheads="1"/>
          </p:cNvSpPr>
          <p:nvPr/>
        </p:nvSpPr>
        <p:spPr bwMode="auto">
          <a:xfrm>
            <a:off x="931154" y="4970492"/>
            <a:ext cx="618940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3050" indent="-273050">
              <a:defRPr kumimoji="1" sz="2400">
                <a:solidFill>
                  <a:schemeClr val="tx1"/>
                </a:solidFill>
                <a:latin typeface="Arial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2575" indent="-282575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>
                <a:solidFill>
                  <a:srgbClr val="EBFFD2"/>
                </a:solidFill>
                <a:latin typeface="+mn-lt"/>
              </a:rPr>
              <a:t>Update from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is lost because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>
                <a:solidFill>
                  <a:srgbClr val="EBFFD2"/>
                </a:solidFill>
                <a:latin typeface="+mn-lt"/>
              </a:rPr>
              <a:t>reads </a:t>
            </a:r>
            <a:r>
              <a:rPr lang="en-US" sz="3000" smtClean="0">
                <a:solidFill>
                  <a:srgbClr val="EBFFD2"/>
                </a:solidFill>
                <a:latin typeface="+mn-lt"/>
              </a:rPr>
              <a:t>the balance 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before T</a:t>
            </a:r>
            <a:r>
              <a:rPr lang="en-US" sz="3000" dirty="0">
                <a:solidFill>
                  <a:srgbClr val="EBFFD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>
                <a:solidFill>
                  <a:srgbClr val="EBFFD2"/>
                </a:solidFill>
                <a:latin typeface="+mn-lt"/>
              </a:rPr>
              <a:t> </a:t>
            </a:r>
            <a:r>
              <a:rPr lang="en-US" sz="3000" dirty="0" smtClean="0">
                <a:solidFill>
                  <a:srgbClr val="EBFFD2"/>
                </a:solidFill>
                <a:latin typeface="+mn-lt"/>
              </a:rPr>
              <a:t>was completed</a:t>
            </a:r>
            <a:endParaRPr lang="en-US" sz="3000" dirty="0">
              <a:solidFill>
                <a:srgbClr val="EBFFD2"/>
              </a:solidFill>
              <a:latin typeface="+mn-lt"/>
            </a:endParaRPr>
          </a:p>
        </p:txBody>
      </p:sp>
      <p:sp>
        <p:nvSpPr>
          <p:cNvPr id="3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29</a:t>
            </a:fld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1" y="1247233"/>
            <a:ext cx="7553599" cy="3651821"/>
          </a:xfrm>
          <a:prstGeom prst="rect">
            <a:avLst/>
          </a:prstGeom>
        </p:spPr>
      </p:pic>
      <p:sp>
        <p:nvSpPr>
          <p:cNvPr id="561156" name="Freeform 4"/>
          <p:cNvSpPr>
            <a:spLocks/>
          </p:cNvSpPr>
          <p:nvPr/>
        </p:nvSpPr>
        <p:spPr bwMode="auto">
          <a:xfrm>
            <a:off x="7668344" y="4467254"/>
            <a:ext cx="1052512" cy="1143000"/>
          </a:xfrm>
          <a:custGeom>
            <a:avLst/>
            <a:gdLst>
              <a:gd name="T0" fmla="*/ 528 w 856"/>
              <a:gd name="T1" fmla="*/ 720 h 720"/>
              <a:gd name="T2" fmla="*/ 768 w 856"/>
              <a:gd name="T3" fmla="*/ 192 h 720"/>
              <a:gd name="T4" fmla="*/ 0 w 856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6" h="720">
                <a:moveTo>
                  <a:pt x="528" y="720"/>
                </a:moveTo>
                <a:cubicBezTo>
                  <a:pt x="692" y="516"/>
                  <a:pt x="856" y="312"/>
                  <a:pt x="768" y="192"/>
                </a:cubicBezTo>
                <a:cubicBezTo>
                  <a:pt x="680" y="72"/>
                  <a:pt x="96" y="40"/>
                  <a:pt x="0" y="0"/>
                </a:cubicBezTo>
              </a:path>
            </a:pathLst>
          </a:cu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med" len="med"/>
            <a:tailEnd type="arrow" w="lg" len="lg"/>
          </a:ln>
          <a:effectLst>
            <a:glow rad="63500">
              <a:schemeClr val="accent3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1196752"/>
            <a:ext cx="51847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Transaction?</a:t>
            </a:r>
          </a:p>
        </p:txBody>
      </p:sp>
      <p:pic>
        <p:nvPicPr>
          <p:cNvPr id="307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3128" y="3141687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867752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6135443" y="4560395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2275" y="4676105"/>
            <a:ext cx="5616575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Concurrency Control Techniques</a:t>
            </a:r>
          </a:p>
        </p:txBody>
      </p:sp>
      <p:pic>
        <p:nvPicPr>
          <p:cNvPr id="4" name="Picture 2" descr="http://www.japantrends.com/en/wp-content/uploads/2008/07/tokyo-traffic-control-c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004" y="1210217"/>
            <a:ext cx="5632300" cy="301432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Control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80728"/>
            <a:ext cx="8416925" cy="56166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Conflicting operations in simultaneous transactions may produce an incorrect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Managing </a:t>
            </a:r>
            <a:r>
              <a:rPr lang="en-US" dirty="0" smtClean="0"/>
              <a:t>the execution of simultaneous </a:t>
            </a:r>
            <a:r>
              <a:rPr lang="en-US" dirty="0"/>
              <a:t>operations </a:t>
            </a:r>
            <a:r>
              <a:rPr lang="en-US" dirty="0" smtClean="0"/>
              <a:t>in</a:t>
            </a:r>
            <a:r>
              <a:rPr lang="bg-BG" dirty="0" smtClean="0"/>
              <a:t> </a:t>
            </a:r>
            <a:r>
              <a:rPr lang="en-US" dirty="0" smtClean="0"/>
              <a:t>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 </a:t>
            </a:r>
            <a:r>
              <a:rPr lang="en-US" dirty="0"/>
              <a:t>when two or more users access database </a:t>
            </a:r>
            <a:r>
              <a:rPr lang="en-US" dirty="0" smtClean="0"/>
              <a:t>simultaneously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Ensuring the results are correct like when all operations are executed sequentially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78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Locking Strategies</a:t>
            </a:r>
            <a:endParaRPr lang="bg-BG"/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(no 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locks – all operations run in parallel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Conflicts are </a:t>
            </a:r>
            <a:r>
              <a:rPr lang="en-US" sz="2800" dirty="0" smtClean="0"/>
              <a:t>possible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Can be resolved </a:t>
            </a:r>
            <a:r>
              <a:rPr lang="en-US" sz="2600" dirty="0"/>
              <a:t>before commit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High concurrency – scale </a:t>
            </a:r>
            <a:r>
              <a:rPr lang="en-US" sz="2800" dirty="0" smtClean="0"/>
              <a:t>very well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 (locking)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Use exclusive and shared locks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Transactions wait for each 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Low concurrency – does not </a:t>
            </a:r>
            <a:r>
              <a:rPr lang="en-US" sz="2800" dirty="0" smtClean="0"/>
              <a:t>scale well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7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Concurrency</a:t>
            </a:r>
            <a:endParaRPr lang="bg-BG" dirty="0"/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63880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</a:t>
            </a: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optimistic locking)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/>
              <a:t>means no locking</a:t>
            </a:r>
          </a:p>
          <a:p>
            <a:pPr lvl="1"/>
            <a:r>
              <a:rPr lang="en-US" sz="2600" dirty="0" smtClean="0"/>
              <a:t>Based on assumption </a:t>
            </a:r>
            <a:r>
              <a:rPr lang="en-US" sz="2600" dirty="0"/>
              <a:t>that conflicts are rare</a:t>
            </a:r>
          </a:p>
          <a:p>
            <a:pPr lvl="1"/>
            <a:r>
              <a:rPr lang="en-US" sz="2600" dirty="0" smtClean="0"/>
              <a:t>Transactions </a:t>
            </a:r>
            <a:r>
              <a:rPr lang="en-US" sz="2600" dirty="0"/>
              <a:t>proceed without delays to ensure serializability</a:t>
            </a:r>
          </a:p>
          <a:p>
            <a:pPr lvl="1"/>
            <a:r>
              <a:rPr lang="en-US" sz="2600" dirty="0"/>
              <a:t>At commit, </a:t>
            </a:r>
            <a:r>
              <a:rPr lang="en-US" sz="2600" dirty="0" smtClean="0"/>
              <a:t>checks are made </a:t>
            </a:r>
            <a:r>
              <a:rPr lang="en-US" sz="2600" dirty="0"/>
              <a:t>to determine whether </a:t>
            </a:r>
            <a:r>
              <a:rPr lang="en-US" sz="2600" dirty="0" smtClean="0"/>
              <a:t>a conflict </a:t>
            </a:r>
            <a:r>
              <a:rPr lang="en-US" sz="2600" dirty="0"/>
              <a:t>has occurred</a:t>
            </a:r>
          </a:p>
          <a:p>
            <a:pPr lvl="2"/>
            <a:r>
              <a:rPr lang="en-US" sz="2400" dirty="0" smtClean="0"/>
              <a:t>Conflicts can be resolved by last wins / first wins strategy</a:t>
            </a:r>
          </a:p>
          <a:p>
            <a:pPr lvl="2"/>
            <a:r>
              <a:rPr lang="en-US" sz="2400" dirty="0" smtClean="0"/>
              <a:t>Or conflicted transaction can be restarted</a:t>
            </a:r>
            <a:endParaRPr lang="en-US" sz="2400" dirty="0"/>
          </a:p>
          <a:p>
            <a:r>
              <a:rPr lang="en-US" sz="2800" dirty="0"/>
              <a:t>Allows greater concurrency than pessimistic locking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60223" y="1008711"/>
            <a:ext cx="1993332" cy="1321984"/>
            <a:chOff x="6760223" y="1008711"/>
            <a:chExt cx="1993332" cy="1321984"/>
          </a:xfrm>
        </p:grpSpPr>
        <p:pic>
          <p:nvPicPr>
            <p:cNvPr id="7172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657" y="1031797"/>
              <a:ext cx="1298898" cy="129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http://eportfolio.michaelnorris.co.uk/unit1/img/Thumbs_Up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82364">
              <a:off x="6760223" y="1008711"/>
              <a:ext cx="1303448" cy="130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27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Optimistic </a:t>
            </a:r>
            <a:r>
              <a:rPr lang="en-US" sz="3800" dirty="0" smtClean="0"/>
              <a:t>Concurrency: Phases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52736"/>
            <a:ext cx="8642350" cy="54726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Three </a:t>
            </a:r>
            <a:r>
              <a:rPr lang="en-US" dirty="0" smtClean="0"/>
              <a:t>phases of optimistic concurrency: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Reads DB</a:t>
            </a:r>
            <a:r>
              <a:rPr lang="en-US" dirty="0"/>
              <a:t>, </a:t>
            </a:r>
            <a:r>
              <a:rPr lang="en-US" dirty="0" smtClean="0"/>
              <a:t>perform </a:t>
            </a:r>
            <a:r>
              <a:rPr lang="en-US" dirty="0"/>
              <a:t>computations, </a:t>
            </a:r>
            <a:r>
              <a:rPr lang="en-US" dirty="0" smtClean="0"/>
              <a:t>store the results in memory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Check for conflicts in the database</a:t>
            </a:r>
            <a:endParaRPr lang="en-US" dirty="0"/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 smtClean="0"/>
              <a:t>In case of conflict </a:t>
            </a:r>
            <a:r>
              <a:rPr lang="en-US" dirty="0" smtClean="0">
                <a:sym typeface="Wingdings" pitchFamily="2" charset="2"/>
              </a:rPr>
              <a:t> resolve it / discard changes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250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</a:t>
            </a:r>
          </a:p>
          <a:p>
            <a:pPr lvl="2">
              <a:lnSpc>
                <a:spcPct val="100000"/>
              </a:lnSpc>
              <a:spcBef>
                <a:spcPct val="25000"/>
              </a:spcBef>
            </a:pPr>
            <a:r>
              <a:rPr lang="en-US" dirty="0"/>
              <a:t>Changes are made persistent to DB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27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Optimistic Concurrency Example</a:t>
            </a:r>
            <a:endParaRPr lang="en-US" sz="3800" dirty="0"/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08720"/>
            <a:ext cx="8642350" cy="5472608"/>
          </a:xfr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  <a:tabLst/>
            </a:pPr>
            <a:r>
              <a:rPr lang="en-US" sz="3000" dirty="0" smtClean="0"/>
              <a:t>Read the data from DB: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sz="3000" dirty="0" smtClean="0"/>
              <a:t>Remember the state and perform some changes:</a:t>
            </a:r>
          </a:p>
          <a:p>
            <a:pPr marL="514350" indent="-514350">
              <a:lnSpc>
                <a:spcPct val="90000"/>
              </a:lnSpc>
              <a:spcBef>
                <a:spcPct val="25000"/>
              </a:spcBef>
              <a:buFont typeface="+mj-lt"/>
              <a:buAutoNum type="arabicPeriod"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000"/>
              </a:spcBef>
              <a:buFont typeface="+mj-lt"/>
              <a:buAutoNum type="arabicPeriod"/>
              <a:tabLst/>
            </a:pPr>
            <a:r>
              <a:rPr lang="en-US" sz="3000" dirty="0" smtClean="0"/>
              <a:t>Update the original database record:</a:t>
            </a:r>
          </a:p>
          <a:p>
            <a:pPr marL="444500" indent="-444500">
              <a:lnSpc>
                <a:spcPct val="90000"/>
              </a:lnSpc>
              <a:buFont typeface="+mj-lt"/>
              <a:buAutoNum type="arabicPeriod"/>
              <a:tabLst/>
            </a:pPr>
            <a:endParaRPr lang="en-US" sz="3000" dirty="0"/>
          </a:p>
          <a:p>
            <a:pPr marL="444500" indent="-444500">
              <a:lnSpc>
                <a:spcPct val="90000"/>
              </a:lnSpc>
              <a:spcBef>
                <a:spcPts val="3600"/>
              </a:spcBef>
              <a:buFont typeface="+mj-lt"/>
              <a:buAutoNum type="arabicPeriod"/>
              <a:tabLst/>
            </a:pPr>
            <a:r>
              <a:rPr lang="en-US" sz="3000" dirty="0" smtClean="0"/>
              <a:t>Check for conflicts happened during the update: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5542" y="1519800"/>
            <a:ext cx="7884666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@fname = FirstName FROM Persons WHERE PersonId = 7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74" y="270583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@old_fname = @fname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@fname = "Some new name"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774" y="4167080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UPDATE Persons SET FirstName = @fname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PersonId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7 AND FirstName = @old_fname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7774" y="5688806"/>
            <a:ext cx="7884666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@@ROWCOUNT = 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RAISERROR </a:t>
            </a:r>
            <a:r>
              <a:rPr lang="en-US" sz="19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'Conflicting update: row changed. ', 16, 1);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885184" y="2599024"/>
            <a:ext cx="3863280" cy="953453"/>
          </a:xfrm>
          <a:prstGeom prst="wedgeRoundRectCallout">
            <a:avLst>
              <a:gd name="adj1" fmla="val -63999"/>
              <a:gd name="adj2" fmla="val 145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could take some time (e.g. wait for user action)</a:t>
            </a:r>
          </a:p>
        </p:txBody>
      </p:sp>
      <p:sp>
        <p:nvSpPr>
          <p:cNvPr id="9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83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Pessimistic </a:t>
            </a:r>
            <a:r>
              <a:rPr lang="en-US" smtClean="0"/>
              <a:t>Concurrency</a:t>
            </a:r>
            <a:endParaRPr lang="bg-BG" dirty="0"/>
          </a:p>
        </p:txBody>
      </p:sp>
      <p:sp>
        <p:nvSpPr>
          <p:cNvPr id="66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</a:t>
            </a: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concurrency control</a:t>
            </a:r>
            <a:b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00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pessimistic locking)</a:t>
            </a:r>
            <a:endParaRPr lang="en-US" sz="3000" dirty="0" smtClean="0"/>
          </a:p>
          <a:p>
            <a:r>
              <a:rPr lang="en-US" sz="3000" dirty="0" smtClean="0"/>
              <a:t>Assume conflicts are likely</a:t>
            </a: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</a:t>
            </a:r>
            <a:r>
              <a:rPr lang="en-US" sz="2800" dirty="0" smtClean="0"/>
              <a:t> shared data to avoid conflicts</a:t>
            </a:r>
          </a:p>
          <a:p>
            <a:pPr lvl="1"/>
            <a:r>
              <a:rPr lang="en-US" sz="2800" dirty="0" smtClean="0"/>
              <a:t>Transactions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sz="2800" dirty="0" smtClean="0"/>
              <a:t> each other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does not scale well</a:t>
            </a:r>
          </a:p>
          <a:p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shared and exclusive locks</a:t>
            </a:r>
          </a:p>
          <a:p>
            <a:pPr lvl="1"/>
            <a:r>
              <a:rPr lang="en-US" sz="2800" dirty="0" smtClean="0"/>
              <a:t>Transactions must claim a read (shared) or write (exclusive) lock on a data item before read or write</a:t>
            </a:r>
          </a:p>
          <a:p>
            <a:pPr lvl="1"/>
            <a:r>
              <a:rPr lang="en-US" sz="2800" dirty="0" smtClean="0"/>
              <a:t>Locks prevents another transaction from modifying item or even reading it, in the case of a write lock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228185" y="1052736"/>
            <a:ext cx="2523033" cy="2016224"/>
            <a:chOff x="6228185" y="1052736"/>
            <a:chExt cx="2523033" cy="2016224"/>
          </a:xfrm>
        </p:grpSpPr>
        <p:pic>
          <p:nvPicPr>
            <p:cNvPr id="5" name="Picture 4" descr="http://www.agsupport.co.nz/images/databas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338014"/>
              <a:ext cx="1730946" cy="173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ronmartin.net/blog/wp-content/uploads/2011/12/no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5" y="1052736"/>
              <a:ext cx="1440159" cy="14401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83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– Basic Rules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36712"/>
            <a:ext cx="8641655" cy="5832648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lock</a:t>
            </a:r>
            <a:r>
              <a:rPr lang="en-US" sz="2800" dirty="0"/>
              <a:t> 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read but not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If transaction has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write lock </a:t>
            </a:r>
            <a:r>
              <a:rPr lang="en-US" sz="2800" dirty="0"/>
              <a:t>on an </a:t>
            </a:r>
            <a:r>
              <a:rPr lang="en-US" sz="2800" dirty="0" smtClean="0"/>
              <a:t>item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item can be both read and modified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Reads </a:t>
            </a:r>
            <a:r>
              <a:rPr lang="en-US" sz="2800" dirty="0" smtClean="0"/>
              <a:t>are not conflicting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Multiple </a:t>
            </a:r>
            <a:r>
              <a:rPr lang="en-US" sz="2600" dirty="0"/>
              <a:t>transactions can hold read locks simultaneously on the same item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Write lock gives </a:t>
            </a:r>
            <a:r>
              <a:rPr lang="en-US" sz="2800" dirty="0" smtClean="0"/>
              <a:t>exclusive </a:t>
            </a:r>
            <a:r>
              <a:rPr lang="en-US" sz="2800" dirty="0"/>
              <a:t>access to </a:t>
            </a:r>
            <a:r>
              <a:rPr lang="en-US" sz="2800" dirty="0" smtClean="0"/>
              <a:t>the locked item</a:t>
            </a:r>
            <a:endParaRPr lang="en-US" sz="2800" dirty="0"/>
          </a:p>
          <a:p>
            <a:pPr>
              <a:lnSpc>
                <a:spcPct val="95000"/>
              </a:lnSpc>
            </a:pPr>
            <a:r>
              <a:rPr lang="en-US" sz="2800" dirty="0"/>
              <a:t>Transaction can upgrade a read lock to a write </a:t>
            </a:r>
            <a:r>
              <a:rPr lang="en-US" sz="2800" dirty="0" smtClean="0"/>
              <a:t>lock</a:t>
            </a:r>
          </a:p>
          <a:p>
            <a:pPr lvl="1">
              <a:lnSpc>
                <a:spcPct val="95000"/>
              </a:lnSpc>
            </a:pPr>
            <a:r>
              <a:rPr lang="en-US" sz="2600" dirty="0" smtClean="0"/>
              <a:t>Or </a:t>
            </a:r>
            <a:r>
              <a:rPr lang="en-US" sz="2600" dirty="0"/>
              <a:t>downgrade a write lock to a read lock</a:t>
            </a:r>
          </a:p>
          <a:p>
            <a:pPr>
              <a:lnSpc>
                <a:spcPct val="95000"/>
              </a:lnSpc>
            </a:pPr>
            <a:r>
              <a:rPr lang="en-US" sz="2800" dirty="0"/>
              <a:t>Commits </a:t>
            </a:r>
            <a:r>
              <a:rPr lang="en-US" sz="2800" dirty="0" smtClean="0"/>
              <a:t>and </a:t>
            </a:r>
            <a:r>
              <a:rPr lang="en-US" sz="2800" dirty="0"/>
              <a:t>rollbacks release the locks</a:t>
            </a:r>
          </a:p>
        </p:txBody>
      </p:sp>
      <p:pic>
        <p:nvPicPr>
          <p:cNvPr id="9218" name="Picture 2" descr="http://www.photographic.com.gr/diafora/lock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129" y="1124744"/>
            <a:ext cx="1734243" cy="17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726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idx="1"/>
          </p:nvPr>
        </p:nvSpPr>
        <p:spPr>
          <a:xfrm>
            <a:off x="251198" y="883320"/>
            <a:ext cx="8641282" cy="5760640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/>
              <a:t>What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deadlock</a:t>
            </a:r>
            <a:r>
              <a:rPr lang="en-US" dirty="0"/>
              <a:t>?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When two (or more) transactions are each waiting for locks held by the </a:t>
            </a:r>
            <a:r>
              <a:rPr lang="en-US" dirty="0" smtClean="0"/>
              <a:t>others</a:t>
            </a:r>
          </a:p>
          <a:p>
            <a:pPr>
              <a:lnSpc>
                <a:spcPct val="97000"/>
              </a:lnSpc>
            </a:pPr>
            <a:r>
              <a:rPr lang="en-US" dirty="0" smtClean="0"/>
              <a:t>Deadlock example: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A locks the "Authors"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"Books" table</a:t>
            </a:r>
          </a:p>
          <a:p>
            <a:pPr lvl="1">
              <a:lnSpc>
                <a:spcPct val="97000"/>
              </a:lnSpc>
            </a:pPr>
            <a:r>
              <a:rPr lang="en-US" dirty="0" smtClean="0"/>
              <a:t>B locks the "Books" table</a:t>
            </a:r>
          </a:p>
          <a:p>
            <a:pPr lvl="2">
              <a:lnSpc>
                <a:spcPct val="97000"/>
              </a:lnSpc>
            </a:pPr>
            <a:r>
              <a:rPr lang="en-US" dirty="0" smtClean="0"/>
              <a:t>And tries to modify the "Authors" table</a:t>
            </a:r>
            <a:endParaRPr lang="en-US" dirty="0"/>
          </a:p>
          <a:p>
            <a:pPr>
              <a:lnSpc>
                <a:spcPct val="97000"/>
              </a:lnSpc>
            </a:pPr>
            <a:r>
              <a:rPr lang="en-US" dirty="0"/>
              <a:t>Breaking a deadlock</a:t>
            </a:r>
          </a:p>
          <a:p>
            <a:pPr lvl="1">
              <a:lnSpc>
                <a:spcPct val="97000"/>
              </a:lnSpc>
            </a:pPr>
            <a:r>
              <a:rPr lang="en-US" dirty="0"/>
              <a:t>Only one </a:t>
            </a:r>
            <a:r>
              <a:rPr lang="en-US" dirty="0" smtClean="0"/>
              <a:t>way: abort some of </a:t>
            </a:r>
            <a:r>
              <a:rPr lang="en-US" dirty="0"/>
              <a:t>the </a:t>
            </a:r>
            <a:r>
              <a:rPr lang="en-US" dirty="0" smtClean="0"/>
              <a:t>transactions</a:t>
            </a:r>
            <a:endParaRPr lang="en-US" dirty="0"/>
          </a:p>
        </p:txBody>
      </p:sp>
      <p:pic>
        <p:nvPicPr>
          <p:cNvPr id="10246" name="Picture 6" descr="http://benandcatherine.org/wp-content/uploads/human-brain-locked-in-cage-with-clipping-path-thumb499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2259758"/>
            <a:ext cx="2016224" cy="1512168"/>
          </a:xfrm>
          <a:prstGeom prst="round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54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Deadlock</a:t>
            </a:r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/>
          <a:lstStyle/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prevention</a:t>
            </a:r>
          </a:p>
          <a:p>
            <a:pPr lvl="1"/>
            <a:r>
              <a:rPr lang="en-US" sz="2800" dirty="0"/>
              <a:t>Transaction can’t obtain a new lock if the possibility of a deadlock exists</a:t>
            </a:r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avoidance</a:t>
            </a:r>
          </a:p>
          <a:p>
            <a:pPr lvl="1"/>
            <a:r>
              <a:rPr lang="en-US" sz="2800" dirty="0"/>
              <a:t>Transaction must obtain all the locks it needs </a:t>
            </a:r>
            <a:r>
              <a:rPr lang="en-US" sz="2800" dirty="0" smtClean="0"/>
              <a:t>upfront (before </a:t>
            </a:r>
            <a:r>
              <a:rPr lang="en-US" sz="2800" dirty="0"/>
              <a:t>it </a:t>
            </a:r>
            <a:r>
              <a:rPr lang="en-US" sz="2800" dirty="0" smtClean="0"/>
              <a:t>starts)</a:t>
            </a:r>
            <a:endParaRPr lang="en-US" sz="2800" dirty="0"/>
          </a:p>
          <a:p>
            <a:r>
              <a:rPr lang="en-US" sz="3000" dirty="0"/>
              <a:t>Deadlock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detection</a:t>
            </a:r>
            <a:r>
              <a:rPr lang="en-US" sz="3000" dirty="0"/>
              <a:t> and recovery</a:t>
            </a:r>
          </a:p>
          <a:p>
            <a:pPr lvl="1"/>
            <a:r>
              <a:rPr lang="en-US" sz="2800" dirty="0"/>
              <a:t>DB checks for possible deadlocks</a:t>
            </a:r>
          </a:p>
          <a:p>
            <a:pPr lvl="1"/>
            <a:r>
              <a:rPr lang="en-US" sz="2800" dirty="0"/>
              <a:t>If deadlock is detected, one of the transactions is </a:t>
            </a:r>
            <a:r>
              <a:rPr lang="en-US" sz="2800" dirty="0" smtClean="0"/>
              <a:t>killed and an exception is thrown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39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7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0728"/>
            <a:ext cx="8686800" cy="57248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en-US" dirty="0" smtClean="0"/>
              <a:t>executed </a:t>
            </a:r>
            <a:r>
              <a:rPr lang="en-US" dirty="0"/>
              <a:t>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</a:t>
            </a:r>
            <a:r>
              <a:rPr lang="en-US" dirty="0" smtClean="0"/>
              <a:t>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Example of transaction</a:t>
            </a:r>
            <a:r>
              <a:rPr lang="bg-BG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85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Granularity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4147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 granularity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of data items chosen as unit of protection by concurrency control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Ranging from coarse to fine: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Entire </a:t>
            </a:r>
            <a:r>
              <a:rPr lang="en-US" dirty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data 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Data page </a:t>
            </a:r>
            <a:r>
              <a:rPr lang="en-US" dirty="0"/>
              <a:t>(block)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 record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Field </a:t>
            </a:r>
            <a:r>
              <a:rPr lang="en-US" dirty="0"/>
              <a:t>value of a record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20072" y="3212976"/>
            <a:ext cx="3485264" cy="3125224"/>
            <a:chOff x="5148064" y="3140968"/>
            <a:chExt cx="3629280" cy="3269240"/>
          </a:xfrm>
        </p:grpSpPr>
        <p:pic>
          <p:nvPicPr>
            <p:cNvPr id="11270" name="Picture 6" descr="database, storag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93305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table, windows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140968"/>
              <a:ext cx="2160240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blog.pubnub.com/wp-content/uploads/2012/07/loc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10808">
              <a:off x="6925123" y="4557987"/>
              <a:ext cx="1852221" cy="185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8227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Coarse vs. Fine Granularity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641655" cy="5544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Coarse </a:t>
            </a:r>
            <a:r>
              <a:rPr lang="en-US" dirty="0"/>
              <a:t>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number of locks protecting large segments of data, e.g. DB, file, page locks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overhead, small concurrency</a:t>
            </a:r>
          </a:p>
          <a:p>
            <a:pPr>
              <a:lnSpc>
                <a:spcPct val="100000"/>
              </a:lnSpc>
            </a:pPr>
            <a:r>
              <a:rPr lang="en-US" dirty="0"/>
              <a:t>Fine granularity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number of locks over small areas of data, e.g. table row of field in a row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overhead, </a:t>
            </a:r>
            <a:r>
              <a:rPr lang="en-US" dirty="0" smtClean="0"/>
              <a:t>better concurrency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DBMS servers are “smart” and use both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4748113"/>
            <a:ext cx="5184775" cy="127317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Transaction Isolation Levels</a:t>
            </a:r>
          </a:p>
        </p:txBody>
      </p:sp>
      <p:pic>
        <p:nvPicPr>
          <p:cNvPr id="11266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722" y="764704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6180" y="836712"/>
            <a:ext cx="8496300" cy="58326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Transactions can define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levels</a:t>
            </a:r>
            <a:r>
              <a:rPr lang="en-US" dirty="0"/>
              <a:t> for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Stronger </a:t>
            </a:r>
            <a:r>
              <a:rPr lang="en-US" dirty="0" smtClean="0"/>
              <a:t>isolation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Ensures </a:t>
            </a:r>
            <a:r>
              <a:rPr lang="en-US" dirty="0"/>
              <a:t>better </a:t>
            </a:r>
            <a:r>
              <a:rPr lang="en-US" dirty="0" smtClean="0"/>
              <a:t>consistency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Has </a:t>
            </a:r>
            <a:r>
              <a:rPr lang="en-US" dirty="0"/>
              <a:t>less </a:t>
            </a:r>
            <a:r>
              <a:rPr lang="en-US" dirty="0" smtClean="0"/>
              <a:t>concurrency</a:t>
            </a:r>
          </a:p>
          <a:p>
            <a:pPr lvl="2">
              <a:spcBef>
                <a:spcPts val="900"/>
              </a:spcBef>
            </a:pPr>
            <a:r>
              <a:rPr lang="en-US" dirty="0" smtClean="0"/>
              <a:t>The </a:t>
            </a:r>
            <a:r>
              <a:rPr lang="en-US" dirty="0"/>
              <a:t>data is locked longer</a:t>
            </a:r>
            <a:endParaRPr lang="bg-BG" dirty="0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Transactions and </a:t>
            </a:r>
            <a:r>
              <a:rPr lang="en-US" sz="3600" dirty="0" smtClean="0"/>
              <a:t>Isolation</a:t>
            </a:r>
            <a:endParaRPr lang="bg-BG" sz="3600" dirty="0"/>
          </a:p>
        </p:txBody>
      </p:sp>
      <p:graphicFrame>
        <p:nvGraphicFramePr>
          <p:cNvPr id="515115" name="Group 43"/>
          <p:cNvGraphicFramePr>
            <a:graphicFrameLocks noGrp="1"/>
          </p:cNvGraphicFramePr>
          <p:nvPr>
            <p:ph idx="1"/>
            <p:extLst/>
          </p:nvPr>
        </p:nvGraphicFramePr>
        <p:xfrm>
          <a:off x="755576" y="2040624"/>
          <a:ext cx="7704857" cy="2252472"/>
        </p:xfrm>
        <a:graphic>
          <a:graphicData uri="http://schemas.openxmlformats.org/drawingml/2006/table">
            <a:tbl>
              <a:tblPr/>
              <a:tblGrid>
                <a:gridCol w="2736304"/>
                <a:gridCol w="1368153"/>
                <a:gridCol w="1800200"/>
                <a:gridCol w="1800200"/>
              </a:tblGrid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0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2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Uncommitted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Reads everything, even data not committed by some other transaction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 data is locked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Not commonly used</a:t>
            </a:r>
            <a:endParaRPr lang="bg-BG" sz="2600"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Current transaction sees only committed data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Records retrieved by a query are not prevented from modification by some other transaction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Default behavior in most databases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01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  <a:endParaRPr lang="bg-BG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638800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 Read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Records retrieved cannot be changed from outside</a:t>
            </a:r>
            <a:endParaRPr lang="bg-BG" sz="2600" dirty="0"/>
          </a:p>
          <a:p>
            <a:pPr lvl="1"/>
            <a:r>
              <a:rPr lang="en-US" sz="2600" dirty="0"/>
              <a:t>The transaction acquires read locks on all retrieved data, but does not acquire range locks (phantom reads may occur)</a:t>
            </a:r>
            <a:endParaRPr lang="bg-BG" sz="2600" dirty="0"/>
          </a:p>
          <a:p>
            <a:pPr lvl="1"/>
            <a:r>
              <a:rPr lang="en-US" sz="2600" dirty="0"/>
              <a:t>Deadlocks can occur</a:t>
            </a:r>
            <a:endParaRPr lang="bg-BG" sz="2600" dirty="0"/>
          </a:p>
          <a:p>
            <a:r>
              <a:rPr lang="bg-BG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Serializable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/>
              <a:t>Acquires a range lock on the data</a:t>
            </a:r>
            <a:endParaRPr lang="bg-BG" sz="2600" dirty="0"/>
          </a:p>
          <a:p>
            <a:pPr lvl="1"/>
            <a:r>
              <a:rPr lang="en-US" sz="2600" dirty="0"/>
              <a:t>Simultaneous transactions are actually executed one after another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90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Snapshot Isolation in SQL Server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By default MS SQL Server applies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pessimistic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the other transactions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it to complete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special SNAPSHOT isolation level in MS SQL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It enables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some transaction updates some data, all other transactions see the old data (snapshot)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locking</a:t>
            </a:r>
            <a:r>
              <a:rPr lang="en-US" dirty="0" smtClean="0"/>
              <a:t> is applied </a:t>
            </a:r>
            <a:r>
              <a:rPr lang="en-US" dirty="0" smtClean="0">
                <a:sym typeface="Wingdings" pitchFamily="2" charset="2"/>
              </a:rPr>
              <a:t> no waiting transactions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79463" y="3822948"/>
            <a:ext cx="760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SET TRANSACTION ISOLATION LEVEL SNAPSHOT</a:t>
            </a:r>
            <a:endParaRPr lang="en-US" sz="19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7422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759424"/>
            <a:ext cx="7924800" cy="1405880"/>
          </a:xfrm>
        </p:spPr>
        <p:txBody>
          <a:bodyPr/>
          <a:lstStyle/>
          <a:p>
            <a:r>
              <a:rPr lang="en-US" dirty="0" smtClean="0"/>
              <a:t>Transaction Log and Recovery after Crash</a:t>
            </a:r>
            <a:endParaRPr lang="en-US" dirty="0"/>
          </a:p>
        </p:txBody>
      </p:sp>
      <p:pic>
        <p:nvPicPr>
          <p:cNvPr id="9218" name="Picture 2" descr="http://www.usbdatarecovery.com/wp-content/blogs.dir/42/files/2011/10/Storage-Data-Recov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360" y="1052736"/>
            <a:ext cx="4868912" cy="3237826"/>
          </a:xfrm>
          <a:prstGeom prst="roundRect">
            <a:avLst>
              <a:gd name="adj" fmla="val 19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</a:t>
            </a:r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 smtClean="0"/>
              <a:t>What is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transaction log </a:t>
            </a:r>
            <a:r>
              <a:rPr lang="en-US" sz="3000" dirty="0" smtClean="0"/>
              <a:t>(REDO log)?</a:t>
            </a:r>
          </a:p>
          <a:p>
            <a:pPr>
              <a:lnSpc>
                <a:spcPct val="90000"/>
              </a:lnSpc>
            </a:pPr>
            <a:r>
              <a:rPr lang="en-US" sz="3000" dirty="0" smtClean="0"/>
              <a:t>Keep </a:t>
            </a:r>
            <a:r>
              <a:rPr lang="en-US" sz="3000" dirty="0"/>
              <a:t>a log of all database writes ON DISK (so that it is still available after crash)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&lt;transaction ID&gt;; &lt;data item&gt;; &lt;new value&gt;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(</a:t>
            </a:r>
            <a:r>
              <a:rPr lang="en-US" sz="2600" dirty="0" err="1"/>
              <a:t>Tj</a:t>
            </a:r>
            <a:r>
              <a:rPr lang="en-US" sz="2600" dirty="0"/>
              <a:t>; x=125)  (Ti; y=56)</a:t>
            </a:r>
          </a:p>
          <a:p>
            <a:pPr lvl="2">
              <a:lnSpc>
                <a:spcPct val="90000"/>
              </a:lnSpc>
            </a:pPr>
            <a:r>
              <a:rPr lang="en-US" sz="2600" dirty="0"/>
              <a:t>Actions must be idempotent </a:t>
            </a:r>
            <a:r>
              <a:rPr lang="en-US" sz="2600" dirty="0" smtClean="0"/>
              <a:t>(undoable / </a:t>
            </a:r>
            <a:r>
              <a:rPr lang="en-US" sz="2600" dirty="0" err="1" smtClean="0"/>
              <a:t>redoable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But </a:t>
            </a:r>
            <a:r>
              <a:rPr lang="en-US" sz="2800" dirty="0"/>
              <a:t>don't write to the database yet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At the end of transaction execution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"commit &lt;transaction ID&gt;" to the log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Do all the writes to the database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Add "complete &lt;transaction ID&gt;" to the log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481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53" name="Picture 5" descr="redo-lo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1196752"/>
            <a:ext cx="8582025" cy="5032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Transaction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49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6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76413" y="4292600"/>
            <a:ext cx="1467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34125" y="2997200"/>
            <a:ext cx="1330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1922463" y="3567907"/>
            <a:ext cx="1209675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 flipV="1">
            <a:off x="5351463" y="3567907"/>
            <a:ext cx="1308100" cy="1145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3192463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92463" y="19796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4391025" y="2495550"/>
            <a:ext cx="901700" cy="450850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391025" y="1979613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042988" y="4211638"/>
            <a:ext cx="2808287" cy="568325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020888" y="3043238"/>
            <a:ext cx="948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395288" y="2924175"/>
            <a:ext cx="1527175" cy="1287463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6659563" y="2924175"/>
            <a:ext cx="2022475" cy="1287463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3132138" y="2924175"/>
            <a:ext cx="2219325" cy="128975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kumimoji="0"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</a:t>
            </a:r>
            <a:r>
              <a:rPr kumimoji="0"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reads and writes</a:t>
            </a:r>
          </a:p>
        </p:txBody>
      </p:sp>
      <p:sp>
        <p:nvSpPr>
          <p:cNvPr id="17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24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/>
              <a:t>Recovering From a Crash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736"/>
            <a:ext cx="8785225" cy="547260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100000"/>
              </a:lnSpc>
            </a:pPr>
            <a:r>
              <a:rPr lang="en-US" dirty="0" smtClean="0"/>
              <a:t>3 </a:t>
            </a:r>
            <a:r>
              <a:rPr lang="en-US" dirty="0"/>
              <a:t>phases in the recovery algorithm: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Scan for dirty pages in the transaction log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Redo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Redoes </a:t>
            </a:r>
            <a:r>
              <a:rPr lang="en-US" sz="2600" dirty="0"/>
              <a:t>all updates to dirty </a:t>
            </a:r>
            <a:r>
              <a:rPr lang="en-US" sz="2600" dirty="0" smtClean="0"/>
              <a:t>pages to ensure committed transactions are written to the disk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Undo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All transactions </a:t>
            </a:r>
            <a:r>
              <a:rPr lang="en-US" sz="2600" dirty="0"/>
              <a:t>that were active at the crash are undone, working backwards in the </a:t>
            </a:r>
            <a:r>
              <a:rPr lang="en-US" sz="2600" dirty="0" smtClean="0"/>
              <a:t>log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Also handle the cases during the recovery process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50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930419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6690" y="4941168"/>
            <a:ext cx="7489726" cy="12731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and </a:t>
            </a:r>
            <a:r>
              <a:rPr lang="en-US" smtClean="0">
                <a:solidFill>
                  <a:schemeClr val="tx1"/>
                </a:solidFill>
              </a:rPr>
              <a:t>How to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Transactions?</a:t>
            </a:r>
          </a:p>
        </p:txBody>
      </p:sp>
      <p:pic>
        <p:nvPicPr>
          <p:cNvPr id="12290" name="Picture 2" descr="http://financialtopnews.com/wp-content/uploads/2011/12/Investment-Finance-Banking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929" y="1124744"/>
            <a:ext cx="5361902" cy="330571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8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Usage</a:t>
            </a:r>
            <a:endParaRPr lang="bg-BG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720"/>
            <a:ext cx="8686800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to use database transactions</a:t>
            </a:r>
            <a:r>
              <a:rPr lang="en-US" dirty="0"/>
              <a:t>?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when a business operation modifies more than one table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atomicity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When you don’t want conflicting updates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isolation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How to choose </a:t>
            </a:r>
            <a:r>
              <a:rPr lang="en-US" dirty="0" smtClean="0"/>
              <a:t>the isolation </a:t>
            </a:r>
            <a:r>
              <a:rPr lang="en-US" dirty="0"/>
              <a:t>level?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 a rule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committed</a:t>
            </a:r>
            <a:r>
              <a:rPr lang="en-US" dirty="0"/>
              <a:t>, unless you need more strong isolation</a:t>
            </a:r>
          </a:p>
          <a:p>
            <a:pPr>
              <a:lnSpc>
                <a:spcPct val="100000"/>
              </a:lnSpc>
            </a:pPr>
            <a:r>
              <a:rPr lang="en-US" dirty="0"/>
              <a:t>Keep transactions small in </a:t>
            </a:r>
            <a:r>
              <a:rPr lang="en-US" dirty="0" smtClean="0"/>
              <a:t>time!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Never keep transactions opened for long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37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Transactions Usage – Examples </a:t>
            </a:r>
            <a:endParaRPr lang="bg-BG" sz="360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24744"/>
            <a:ext cx="8686800" cy="5580856"/>
          </a:xfrm>
        </p:spPr>
        <p:txBody>
          <a:bodyPr/>
          <a:lstStyle/>
          <a:p>
            <a:r>
              <a:rPr lang="en-US" sz="3000" dirty="0"/>
              <a:t>Transfer money from one account to another</a:t>
            </a:r>
          </a:p>
          <a:p>
            <a:pPr lvl="1"/>
            <a:r>
              <a:rPr lang="en-US" sz="2800" dirty="0"/>
              <a:t>Either both withdraw and deposit succeed or neither of them</a:t>
            </a:r>
          </a:p>
          <a:p>
            <a:r>
              <a:rPr lang="en-US" sz="3000" dirty="0"/>
              <a:t>At the pay desk of a store</a:t>
            </a:r>
            <a:r>
              <a:rPr lang="bg-BG" sz="3000" dirty="0"/>
              <a:t>: </a:t>
            </a:r>
            <a:r>
              <a:rPr lang="en-US" sz="3000" dirty="0"/>
              <a:t>we buy a cart of products</a:t>
            </a:r>
            <a:r>
              <a:rPr lang="bg-BG" sz="3000" dirty="0"/>
              <a:t> </a:t>
            </a:r>
            <a:r>
              <a:rPr lang="en-US" sz="3000" dirty="0"/>
              <a:t>as a whole</a:t>
            </a:r>
          </a:p>
          <a:p>
            <a:pPr lvl="1"/>
            <a:r>
              <a:rPr lang="en-US" sz="2800" dirty="0"/>
              <a:t>We either buy all of them and pay or we buy nothing and give no money</a:t>
            </a:r>
            <a:endParaRPr lang="bg-BG" sz="2800" dirty="0"/>
          </a:p>
          <a:p>
            <a:pPr lvl="1"/>
            <a:r>
              <a:rPr lang="en-US" sz="2800" dirty="0"/>
              <a:t>If any of the operations fails we cancel the transaction</a:t>
            </a:r>
            <a:r>
              <a:rPr lang="bg-BG" sz="2800" dirty="0"/>
              <a:t> (</a:t>
            </a:r>
            <a:r>
              <a:rPr lang="en-US" sz="2800" dirty="0"/>
              <a:t>the entire purchase</a:t>
            </a:r>
            <a:r>
              <a:rPr lang="bg-BG" sz="28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53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34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Transactions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67890" y="6350000"/>
            <a:ext cx="2957797" cy="369332"/>
          </a:xfrm>
        </p:spPr>
        <p:txBody>
          <a:bodyPr/>
          <a:lstStyle/>
          <a:p>
            <a:r>
              <a:rPr lang="en-US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integrity</a:t>
            </a:r>
            <a:r>
              <a:rPr lang="en-US" dirty="0"/>
              <a:t> 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Changes are persisted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ROLLBACK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/>
              <a:t>All of the operations are executed as a </a:t>
            </a:r>
            <a:r>
              <a:rPr lang="en-US" dirty="0" smtClean="0"/>
              <a:t>whole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all of them or none of them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68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r>
              <a:rPr lang="en-US"/>
              <a:t>: </a:t>
            </a:r>
            <a:r>
              <a:rPr lang="en-US" smtClean="0"/>
              <a:t>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08025" y="1281113"/>
            <a:ext cx="3359150" cy="504825"/>
          </a:xfrm>
        </p:spPr>
        <p:txBody>
          <a:bodyPr/>
          <a:lstStyle/>
          <a:p>
            <a:pPr marL="533400" indent="-533400" algn="ctr">
              <a:buFontTx/>
              <a:buNone/>
            </a:pPr>
            <a:r>
              <a:rPr lang="en-US" sz="3200" dirty="0"/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799013" y="1995488"/>
            <a:ext cx="3589337" cy="4635115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 smtClean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savings =</a:t>
            </a:r>
            <a:br>
              <a:rPr lang="en-US" dirty="0" smtClean="0"/>
            </a:br>
            <a:r>
              <a:rPr lang="en-US" dirty="0" smtClean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New checking =</a:t>
            </a:r>
            <a:br>
              <a:rPr lang="en-US" dirty="0" smtClean="0"/>
            </a:br>
            <a:r>
              <a:rPr lang="en-US" dirty="0" smtClean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 smtClean="0"/>
              <a:t>Write checking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1987549"/>
            <a:ext cx="3455987" cy="4643054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 anchor="ctr">
            <a:noAutofit/>
          </a:bodyPr>
          <a:lstStyle/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current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balance = </a:t>
            </a:r>
            <a:b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- $100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new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Dispense cash</a:t>
            </a:r>
            <a:endParaRPr lang="en-US" sz="32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99013" y="1279525"/>
            <a:ext cx="3517900" cy="506413"/>
          </a:xfrm>
          <a:prstGeom prst="rect">
            <a:avLst/>
          </a:prstGeom>
          <a:extLst/>
        </p:spPr>
        <p:txBody>
          <a:bodyPr/>
          <a:lstStyle/>
          <a:p>
            <a:pPr marL="533400" indent="-533400" algn="ctr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$100</a:t>
            </a:r>
            <a:endParaRPr lang="bg-BG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81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2736"/>
            <a:ext cx="8686800" cy="5652864"/>
          </a:xfrm>
        </p:spPr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time?</a:t>
            </a:r>
          </a:p>
          <a:p>
            <a:r>
              <a:rPr lang="en-US" dirty="0"/>
              <a:t>Some data lost after actions complete</a:t>
            </a:r>
          </a:p>
          <a:p>
            <a:pPr lvl="1"/>
            <a:r>
              <a:rPr lang="en-US" dirty="0"/>
              <a:t>Database crashes after withdraw is complete and all other actions are lost</a:t>
            </a:r>
          </a:p>
        </p:txBody>
      </p:sp>
      <p:sp>
        <p:nvSpPr>
          <p:cNvPr id="4" name="Slide Number Placeholder 3"/>
          <p:cNvSpPr>
            <a:spLocks noGrp="1"/>
          </p:cNvSpPr>
          <p:nvPr/>
        </p:nvSpPr>
        <p:spPr>
          <a:xfrm>
            <a:off x="8622729" y="6556201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b="0" smtClean="0"/>
              <a:pPr>
                <a:defRPr/>
              </a:pPr>
              <a:t>8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77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1844824"/>
            <a:ext cx="5184775" cy="6365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ACID Transactions</a:t>
            </a:r>
          </a:p>
        </p:txBody>
      </p:sp>
      <p:pic>
        <p:nvPicPr>
          <p:cNvPr id="4098" name="Picture 2" descr="http://javaho.files.wordpress.com/2010/09/transactions_acid.jpg?w=700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696" y="3262123"/>
            <a:ext cx="5020978" cy="2315632"/>
          </a:xfrm>
          <a:prstGeom prst="roundRect">
            <a:avLst>
              <a:gd name="adj" fmla="val 30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siautostore.com/files/2012/01/Bidirectional-DB-looku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4137595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.dryicons.com/images/icon_sets/shine_icon_set/png/256x256/users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105648"/>
            <a:ext cx="1800200" cy="18002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5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11</TotalTime>
  <Words>2790</Words>
  <Application>Microsoft Office PowerPoint</Application>
  <PresentationFormat>On-screen Show (4:3)</PresentationFormat>
  <Paragraphs>553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</vt:lpstr>
      <vt:lpstr>Consolas</vt:lpstr>
      <vt:lpstr>Corbel</vt:lpstr>
      <vt:lpstr>Tahoma</vt:lpstr>
      <vt:lpstr>Times New Roman</vt:lpstr>
      <vt:lpstr>Wingdings</vt:lpstr>
      <vt:lpstr>Wingdings 2</vt:lpstr>
      <vt:lpstr>Telerik Academy theme</vt:lpstr>
      <vt:lpstr>Database Transactions</vt:lpstr>
      <vt:lpstr>Table of Contents</vt:lpstr>
      <vt:lpstr>What is a Transaction?</vt:lpstr>
      <vt:lpstr>Transactions</vt:lpstr>
      <vt:lpstr>A Transaction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ACID Transactions and RDBMS</vt:lpstr>
      <vt:lpstr>Managing Transactions in SQL Language</vt:lpstr>
      <vt:lpstr>Transactions and SQL</vt:lpstr>
      <vt:lpstr>Transactions in SQL Server: Example</vt:lpstr>
      <vt:lpstr>Transactions in SQL Server: Example (2)</vt:lpstr>
      <vt:lpstr>Transfer Funds</vt:lpstr>
      <vt:lpstr>Concurrency Problems in Database Systems</vt:lpstr>
      <vt:lpstr>Scheduling Transactions</vt:lpstr>
      <vt:lpstr>Serial Schedule – Example </vt:lpstr>
      <vt:lpstr>Serializable Transactions</vt:lpstr>
      <vt:lpstr>Concurrency Problems</vt:lpstr>
      <vt:lpstr>Concurrency Problems (2)</vt:lpstr>
      <vt:lpstr>Concurrency Problems (3)</vt:lpstr>
      <vt:lpstr>Dirty Read – Example </vt:lpstr>
      <vt:lpstr>Lost Update – Example</vt:lpstr>
      <vt:lpstr>Concurrency Control Techniques</vt:lpstr>
      <vt:lpstr>Concurrency Control</vt:lpstr>
      <vt:lpstr>Locking Strategies</vt:lpstr>
      <vt:lpstr>Optimistic Concurrency</vt:lpstr>
      <vt:lpstr>Optimistic Concurrency: Phases</vt:lpstr>
      <vt:lpstr>Optimistic Concurrency Example</vt:lpstr>
      <vt:lpstr>Pessimistic Concurrency</vt:lpstr>
      <vt:lpstr>Locking – Basic Rules</vt:lpstr>
      <vt:lpstr>Deadlock</vt:lpstr>
      <vt:lpstr>Dealing with Deadlock</vt:lpstr>
      <vt:lpstr>Locking Granularity</vt:lpstr>
      <vt:lpstr>Coarse vs. Fine Granularity</vt:lpstr>
      <vt:lpstr>Transaction Isolation Levels</vt:lpstr>
      <vt:lpstr>Transactions and Isolation</vt:lpstr>
      <vt:lpstr>Isolation levels</vt:lpstr>
      <vt:lpstr>Isolation levels</vt:lpstr>
      <vt:lpstr>Snapshot Isolation in SQL Server</vt:lpstr>
      <vt:lpstr>Transaction Log and Recovery after Crash</vt:lpstr>
      <vt:lpstr>Transaction Log</vt:lpstr>
      <vt:lpstr>Sample Transaction Log</vt:lpstr>
      <vt:lpstr>Recovering From a Crash</vt:lpstr>
      <vt:lpstr>When and How to Use Transactions?</vt:lpstr>
      <vt:lpstr>Transactions Usage</vt:lpstr>
      <vt:lpstr>Transactions Usage – Examples </vt:lpstr>
      <vt:lpstr>Database Transactions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</dc:title>
  <dc:creator>Doncho Minkov</dc:creator>
  <cp:lastModifiedBy>Doncho Minkov</cp:lastModifiedBy>
  <cp:revision>8</cp:revision>
  <dcterms:created xsi:type="dcterms:W3CDTF">2014-09-01T07:00:36Z</dcterms:created>
  <dcterms:modified xsi:type="dcterms:W3CDTF">2014-09-04T07:25:36Z</dcterms:modified>
</cp:coreProperties>
</file>